
<file path=[Content_Types].xml><?xml version="1.0" encoding="utf-8"?>
<Types xmlns="http://schemas.openxmlformats.org/package/2006/content-types">
  <Default Extension="jfif" ContentType="image/png"/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9.jpg" ContentType="image/jpeg"/>
  <Override PartName="/ppt/media/image11.jpg" ContentType="image/jpeg"/>
  <Override PartName="/ppt/notesSlides/notesSlide1.xml" ContentType="application/vnd.openxmlformats-officedocument.presentationml.notesSlide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69" r:id="rId16"/>
    <p:sldId id="270" r:id="rId17"/>
    <p:sldId id="283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BE17-6CA2-47C0-BB42-874DDD0FB77A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4F6BB-3EC7-472B-A4F4-3A4965B37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4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4F6BB-3EC7-472B-A4F4-3A4965B370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1282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1282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7537" y="2132838"/>
            <a:ext cx="4032885" cy="396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16551" y="2204847"/>
            <a:ext cx="4048125" cy="3891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1282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66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561"/>
                </a:moveTo>
                <a:lnTo>
                  <a:pt x="5410199" y="51561"/>
                </a:lnTo>
                <a:lnTo>
                  <a:pt x="5410199" y="0"/>
                </a:lnTo>
                <a:lnTo>
                  <a:pt x="0" y="0"/>
                </a:lnTo>
                <a:lnTo>
                  <a:pt x="0" y="51561"/>
                </a:lnTo>
                <a:close/>
              </a:path>
            </a:pathLst>
          </a:custGeom>
          <a:solidFill>
            <a:srgbClr val="F5C2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84945" cy="311150"/>
          </a:xfrm>
          <a:custGeom>
            <a:avLst/>
            <a:gdLst/>
            <a:ahLst/>
            <a:cxnLst/>
            <a:rect l="l" t="t" r="r" b="b"/>
            <a:pathLst>
              <a:path w="9084945" h="311150">
                <a:moveTo>
                  <a:pt x="9044432" y="0"/>
                </a:moveTo>
                <a:lnTo>
                  <a:pt x="0" y="0"/>
                </a:lnTo>
                <a:lnTo>
                  <a:pt x="0" y="310680"/>
                </a:lnTo>
                <a:lnTo>
                  <a:pt x="9044432" y="310680"/>
                </a:lnTo>
                <a:lnTo>
                  <a:pt x="9044432" y="0"/>
                </a:lnTo>
                <a:close/>
              </a:path>
              <a:path w="9084945" h="311150">
                <a:moveTo>
                  <a:pt x="9084945" y="0"/>
                </a:moveTo>
                <a:lnTo>
                  <a:pt x="9071851" y="0"/>
                </a:lnTo>
                <a:lnTo>
                  <a:pt x="9071851" y="310680"/>
                </a:lnTo>
                <a:lnTo>
                  <a:pt x="9084945" y="310680"/>
                </a:lnTo>
                <a:lnTo>
                  <a:pt x="9084945" y="0"/>
                </a:lnTo>
                <a:close/>
              </a:path>
            </a:pathLst>
          </a:custGeom>
          <a:solidFill>
            <a:srgbClr val="D12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42571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667"/>
                </a:moveTo>
                <a:lnTo>
                  <a:pt x="1428" y="310667"/>
                </a:lnTo>
                <a:lnTo>
                  <a:pt x="1428" y="0"/>
                </a:lnTo>
                <a:lnTo>
                  <a:pt x="0" y="0"/>
                </a:lnTo>
                <a:lnTo>
                  <a:pt x="0" y="310667"/>
                </a:lnTo>
                <a:close/>
              </a:path>
            </a:pathLst>
          </a:custGeom>
          <a:solidFill>
            <a:srgbClr val="D12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08228"/>
            <a:ext cx="9084945" cy="132080"/>
          </a:xfrm>
          <a:custGeom>
            <a:avLst/>
            <a:gdLst/>
            <a:ahLst/>
            <a:cxnLst/>
            <a:rect l="l" t="t" r="r" b="b"/>
            <a:pathLst>
              <a:path w="9084945" h="132079">
                <a:moveTo>
                  <a:pt x="9044432" y="0"/>
                </a:moveTo>
                <a:lnTo>
                  <a:pt x="0" y="0"/>
                </a:lnTo>
                <a:lnTo>
                  <a:pt x="0" y="91440"/>
                </a:lnTo>
                <a:lnTo>
                  <a:pt x="9044432" y="91440"/>
                </a:lnTo>
                <a:lnTo>
                  <a:pt x="9044432" y="0"/>
                </a:lnTo>
                <a:close/>
              </a:path>
              <a:path w="9084945" h="132079">
                <a:moveTo>
                  <a:pt x="9084945" y="0"/>
                </a:moveTo>
                <a:lnTo>
                  <a:pt x="9071851" y="0"/>
                </a:lnTo>
                <a:lnTo>
                  <a:pt x="9071851" y="131876"/>
                </a:lnTo>
                <a:lnTo>
                  <a:pt x="9084945" y="131876"/>
                </a:lnTo>
                <a:lnTo>
                  <a:pt x="9084945" y="0"/>
                </a:lnTo>
                <a:close/>
              </a:path>
            </a:pathLst>
          </a:custGeom>
          <a:solidFill>
            <a:srgbClr val="F5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2571" y="308227"/>
            <a:ext cx="1905" cy="132080"/>
          </a:xfrm>
          <a:custGeom>
            <a:avLst/>
            <a:gdLst/>
            <a:ahLst/>
            <a:cxnLst/>
            <a:rect l="l" t="t" r="r" b="b"/>
            <a:pathLst>
              <a:path w="1904" h="132079">
                <a:moveTo>
                  <a:pt x="0" y="131878"/>
                </a:moveTo>
                <a:lnTo>
                  <a:pt x="1428" y="131878"/>
                </a:lnTo>
                <a:lnTo>
                  <a:pt x="1428" y="0"/>
                </a:lnTo>
                <a:lnTo>
                  <a:pt x="0" y="0"/>
                </a:lnTo>
                <a:lnTo>
                  <a:pt x="0" y="131878"/>
                </a:lnTo>
                <a:close/>
              </a:path>
            </a:pathLst>
          </a:custGeom>
          <a:solidFill>
            <a:srgbClr val="F5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60271"/>
            <a:ext cx="3634740" cy="80010"/>
          </a:xfrm>
          <a:custGeom>
            <a:avLst/>
            <a:gdLst/>
            <a:ahLst/>
            <a:cxnLst/>
            <a:rect l="l" t="t" r="r" b="b"/>
            <a:pathLst>
              <a:path w="3634740" h="80009">
                <a:moveTo>
                  <a:pt x="0" y="79834"/>
                </a:moveTo>
                <a:lnTo>
                  <a:pt x="3634231" y="79834"/>
                </a:lnTo>
                <a:lnTo>
                  <a:pt x="3634231" y="0"/>
                </a:lnTo>
                <a:lnTo>
                  <a:pt x="0" y="0"/>
                </a:lnTo>
                <a:lnTo>
                  <a:pt x="0" y="79834"/>
                </a:lnTo>
                <a:close/>
              </a:path>
            </a:pathLst>
          </a:custGeom>
          <a:solidFill>
            <a:srgbClr val="F5C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410200" y="44010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3732365" y="0"/>
                </a:lnTo>
                <a:lnTo>
                  <a:pt x="3732365" y="148793"/>
                </a:lnTo>
                <a:lnTo>
                  <a:pt x="3674745" y="148793"/>
                </a:lnTo>
                <a:lnTo>
                  <a:pt x="3674745" y="0"/>
                </a:lnTo>
                <a:lnTo>
                  <a:pt x="3661651" y="0"/>
                </a:lnTo>
                <a:lnTo>
                  <a:pt x="3661651" y="148793"/>
                </a:lnTo>
                <a:lnTo>
                  <a:pt x="3661651" y="179654"/>
                </a:lnTo>
                <a:lnTo>
                  <a:pt x="3634232" y="179654"/>
                </a:lnTo>
                <a:lnTo>
                  <a:pt x="3634232" y="148793"/>
                </a:lnTo>
                <a:lnTo>
                  <a:pt x="3634232" y="0"/>
                </a:lnTo>
                <a:lnTo>
                  <a:pt x="0" y="0"/>
                </a:lnTo>
                <a:lnTo>
                  <a:pt x="0" y="148793"/>
                </a:lnTo>
                <a:lnTo>
                  <a:pt x="0" y="179654"/>
                </a:lnTo>
                <a:lnTo>
                  <a:pt x="0" y="180035"/>
                </a:lnTo>
                <a:lnTo>
                  <a:pt x="3733800" y="180035"/>
                </a:lnTo>
                <a:lnTo>
                  <a:pt x="3733800" y="179654"/>
                </a:lnTo>
                <a:lnTo>
                  <a:pt x="3733800" y="148793"/>
                </a:lnTo>
                <a:lnTo>
                  <a:pt x="3733800" y="0"/>
                </a:lnTo>
                <a:close/>
              </a:path>
            </a:pathLst>
          </a:custGeom>
          <a:solidFill>
            <a:srgbClr val="F5C20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407279" y="497458"/>
            <a:ext cx="3566795" cy="128270"/>
          </a:xfrm>
          <a:custGeom>
            <a:avLst/>
            <a:gdLst/>
            <a:ahLst/>
            <a:cxnLst/>
            <a:rect l="l" t="t" r="r" b="b"/>
            <a:pathLst>
              <a:path w="3566795" h="128270">
                <a:moveTo>
                  <a:pt x="3063240" y="2032"/>
                </a:moveTo>
                <a:lnTo>
                  <a:pt x="3061208" y="0"/>
                </a:lnTo>
                <a:lnTo>
                  <a:pt x="2159" y="0"/>
                </a:lnTo>
                <a:lnTo>
                  <a:pt x="0" y="2032"/>
                </a:lnTo>
                <a:lnTo>
                  <a:pt x="0" y="25400"/>
                </a:lnTo>
                <a:lnTo>
                  <a:pt x="2159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795" h="128270">
                <a:moveTo>
                  <a:pt x="3566541" y="94234"/>
                </a:moveTo>
                <a:lnTo>
                  <a:pt x="3563874" y="91440"/>
                </a:lnTo>
                <a:lnTo>
                  <a:pt x="1969135" y="91440"/>
                </a:lnTo>
                <a:lnTo>
                  <a:pt x="1966341" y="94234"/>
                </a:lnTo>
                <a:lnTo>
                  <a:pt x="1966341" y="125349"/>
                </a:lnTo>
                <a:lnTo>
                  <a:pt x="1969135" y="128016"/>
                </a:lnTo>
                <a:lnTo>
                  <a:pt x="3563874" y="128016"/>
                </a:lnTo>
                <a:lnTo>
                  <a:pt x="3566541" y="125349"/>
                </a:lnTo>
                <a:lnTo>
                  <a:pt x="3566541" y="94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084944" y="0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25382" y="0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975470" y="0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915653" y="381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873489" y="381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6"/>
                </a:lnTo>
                <a:lnTo>
                  <a:pt x="9143" y="585216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76021"/>
            <a:ext cx="189928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1282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8752" y="1291844"/>
            <a:ext cx="8286495" cy="2592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60540"/>
            <a:chOff x="0" y="0"/>
            <a:chExt cx="9144000" cy="68605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07667" y="1556765"/>
              <a:ext cx="5977255" cy="1152525"/>
            </a:xfrm>
            <a:custGeom>
              <a:avLst/>
              <a:gdLst/>
              <a:ahLst/>
              <a:cxnLst/>
              <a:rect l="l" t="t" r="r" b="b"/>
              <a:pathLst>
                <a:path w="5977255" h="1152525">
                  <a:moveTo>
                    <a:pt x="5784723" y="0"/>
                  </a:moveTo>
                  <a:lnTo>
                    <a:pt x="192024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4" y="1152144"/>
                  </a:lnTo>
                  <a:lnTo>
                    <a:pt x="5784723" y="1152144"/>
                  </a:lnTo>
                  <a:lnTo>
                    <a:pt x="5828750" y="1147072"/>
                  </a:lnTo>
                  <a:lnTo>
                    <a:pt x="5869167" y="1132625"/>
                  </a:lnTo>
                  <a:lnTo>
                    <a:pt x="5904821" y="1109956"/>
                  </a:lnTo>
                  <a:lnTo>
                    <a:pt x="5934559" y="1080218"/>
                  </a:lnTo>
                  <a:lnTo>
                    <a:pt x="5957228" y="1044564"/>
                  </a:lnTo>
                  <a:lnTo>
                    <a:pt x="5971675" y="1004147"/>
                  </a:lnTo>
                  <a:lnTo>
                    <a:pt x="5976747" y="960120"/>
                  </a:lnTo>
                  <a:lnTo>
                    <a:pt x="5976747" y="192024"/>
                  </a:lnTo>
                  <a:lnTo>
                    <a:pt x="5971675" y="147996"/>
                  </a:lnTo>
                  <a:lnTo>
                    <a:pt x="5957228" y="107579"/>
                  </a:lnTo>
                  <a:lnTo>
                    <a:pt x="5934559" y="71925"/>
                  </a:lnTo>
                  <a:lnTo>
                    <a:pt x="5904821" y="42187"/>
                  </a:lnTo>
                  <a:lnTo>
                    <a:pt x="5869167" y="19518"/>
                  </a:lnTo>
                  <a:lnTo>
                    <a:pt x="5828750" y="5071"/>
                  </a:lnTo>
                  <a:lnTo>
                    <a:pt x="57847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07667" y="1556765"/>
              <a:ext cx="5977255" cy="1152525"/>
            </a:xfrm>
            <a:custGeom>
              <a:avLst/>
              <a:gdLst/>
              <a:ahLst/>
              <a:cxnLst/>
              <a:rect l="l" t="t" r="r" b="b"/>
              <a:pathLst>
                <a:path w="5977255" h="1152525">
                  <a:moveTo>
                    <a:pt x="0" y="192024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4" y="0"/>
                  </a:lnTo>
                  <a:lnTo>
                    <a:pt x="5784723" y="0"/>
                  </a:lnTo>
                  <a:lnTo>
                    <a:pt x="5828750" y="5071"/>
                  </a:lnTo>
                  <a:lnTo>
                    <a:pt x="5869167" y="19518"/>
                  </a:lnTo>
                  <a:lnTo>
                    <a:pt x="5904821" y="42187"/>
                  </a:lnTo>
                  <a:lnTo>
                    <a:pt x="5934559" y="71925"/>
                  </a:lnTo>
                  <a:lnTo>
                    <a:pt x="5957228" y="107579"/>
                  </a:lnTo>
                  <a:lnTo>
                    <a:pt x="5971675" y="147996"/>
                  </a:lnTo>
                  <a:lnTo>
                    <a:pt x="5976747" y="192024"/>
                  </a:lnTo>
                  <a:lnTo>
                    <a:pt x="5976747" y="960120"/>
                  </a:lnTo>
                  <a:lnTo>
                    <a:pt x="5971675" y="1004147"/>
                  </a:lnTo>
                  <a:lnTo>
                    <a:pt x="5957228" y="1044564"/>
                  </a:lnTo>
                  <a:lnTo>
                    <a:pt x="5934559" y="1080218"/>
                  </a:lnTo>
                  <a:lnTo>
                    <a:pt x="5904821" y="1109956"/>
                  </a:lnTo>
                  <a:lnTo>
                    <a:pt x="5869167" y="1132625"/>
                  </a:lnTo>
                  <a:lnTo>
                    <a:pt x="5828750" y="1147072"/>
                  </a:lnTo>
                  <a:lnTo>
                    <a:pt x="5784723" y="1152144"/>
                  </a:lnTo>
                  <a:lnTo>
                    <a:pt x="192024" y="1152144"/>
                  </a:lnTo>
                  <a:lnTo>
                    <a:pt x="147996" y="1147072"/>
                  </a:lnTo>
                  <a:lnTo>
                    <a:pt x="107579" y="1132625"/>
                  </a:lnTo>
                  <a:lnTo>
                    <a:pt x="71925" y="1109956"/>
                  </a:lnTo>
                  <a:lnTo>
                    <a:pt x="42187" y="1080218"/>
                  </a:lnTo>
                  <a:lnTo>
                    <a:pt x="19518" y="1044564"/>
                  </a:lnTo>
                  <a:lnTo>
                    <a:pt x="5071" y="1004147"/>
                  </a:lnTo>
                  <a:lnTo>
                    <a:pt x="0" y="960120"/>
                  </a:lnTo>
                  <a:lnTo>
                    <a:pt x="0" y="192024"/>
                  </a:lnTo>
                  <a:close/>
                </a:path>
              </a:pathLst>
            </a:custGeom>
            <a:ln w="19050">
              <a:solidFill>
                <a:srgbClr val="DC58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2200" y="1616201"/>
            <a:ext cx="5522722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000" spc="-5" dirty="0" smtClean="0">
                <a:solidFill>
                  <a:srgbClr val="000000"/>
                </a:solidFill>
                <a:latin typeface="Algerian" panose="04020705040A02060702" pitchFamily="82" charset="0"/>
              </a:rPr>
              <a:t>G</a:t>
            </a:r>
            <a:r>
              <a:rPr lang="en-US" sz="4000" spc="-5" dirty="0" smtClean="0">
                <a:solidFill>
                  <a:srgbClr val="000000"/>
                </a:solidFill>
                <a:latin typeface="Algerian" panose="04020705040A02060702" pitchFamily="82" charset="0"/>
              </a:rPr>
              <a:t>AMETOGENESIS</a:t>
            </a:r>
            <a:br>
              <a:rPr lang="en-US" sz="4000" spc="-5" dirty="0" smtClean="0">
                <a:solidFill>
                  <a:srgbClr val="000000"/>
                </a:solidFill>
                <a:latin typeface="Algerian" panose="04020705040A02060702" pitchFamily="82" charset="0"/>
              </a:rPr>
            </a:br>
            <a:r>
              <a:rPr lang="en-US" spc="-5" dirty="0" smtClean="0">
                <a:solidFill>
                  <a:srgbClr val="000000"/>
                </a:solidFill>
                <a:latin typeface="Algerian" panose="04020705040A02060702" pitchFamily="82" charset="0"/>
              </a:rPr>
              <a:t>OOGENESIS</a:t>
            </a:r>
            <a:endParaRPr dirty="0">
              <a:latin typeface="Algerian" panose="04020705040A02060702" pitchFamily="82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130421" y="4139565"/>
            <a:ext cx="4627880" cy="883285"/>
            <a:chOff x="4130421" y="4139565"/>
            <a:chExt cx="4627880" cy="883285"/>
          </a:xfrm>
        </p:grpSpPr>
        <p:sp>
          <p:nvSpPr>
            <p:cNvPr id="8" name="object 8"/>
            <p:cNvSpPr/>
            <p:nvPr/>
          </p:nvSpPr>
          <p:spPr>
            <a:xfrm>
              <a:off x="4139946" y="4149090"/>
              <a:ext cx="4608830" cy="864235"/>
            </a:xfrm>
            <a:custGeom>
              <a:avLst/>
              <a:gdLst/>
              <a:ahLst/>
              <a:cxnLst/>
              <a:rect l="l" t="t" r="r" b="b"/>
              <a:pathLst>
                <a:path w="4608830" h="864235">
                  <a:moveTo>
                    <a:pt x="4464558" y="0"/>
                  </a:moveTo>
                  <a:lnTo>
                    <a:pt x="144017" y="0"/>
                  </a:lnTo>
                  <a:lnTo>
                    <a:pt x="98511" y="7345"/>
                  </a:lnTo>
                  <a:lnTo>
                    <a:pt x="58978" y="27797"/>
                  </a:lnTo>
                  <a:lnTo>
                    <a:pt x="27797" y="58978"/>
                  </a:lnTo>
                  <a:lnTo>
                    <a:pt x="7345" y="98511"/>
                  </a:lnTo>
                  <a:lnTo>
                    <a:pt x="0" y="144018"/>
                  </a:lnTo>
                  <a:lnTo>
                    <a:pt x="0" y="720090"/>
                  </a:lnTo>
                  <a:lnTo>
                    <a:pt x="7345" y="765596"/>
                  </a:lnTo>
                  <a:lnTo>
                    <a:pt x="27797" y="805129"/>
                  </a:lnTo>
                  <a:lnTo>
                    <a:pt x="58978" y="836310"/>
                  </a:lnTo>
                  <a:lnTo>
                    <a:pt x="98511" y="856762"/>
                  </a:lnTo>
                  <a:lnTo>
                    <a:pt x="144017" y="864108"/>
                  </a:lnTo>
                  <a:lnTo>
                    <a:pt x="4464558" y="864108"/>
                  </a:lnTo>
                  <a:lnTo>
                    <a:pt x="4510064" y="856762"/>
                  </a:lnTo>
                  <a:lnTo>
                    <a:pt x="4549597" y="836310"/>
                  </a:lnTo>
                  <a:lnTo>
                    <a:pt x="4580778" y="805129"/>
                  </a:lnTo>
                  <a:lnTo>
                    <a:pt x="4601230" y="765596"/>
                  </a:lnTo>
                  <a:lnTo>
                    <a:pt x="4608576" y="720090"/>
                  </a:lnTo>
                  <a:lnTo>
                    <a:pt x="4608576" y="144018"/>
                  </a:lnTo>
                  <a:lnTo>
                    <a:pt x="4601230" y="98511"/>
                  </a:lnTo>
                  <a:lnTo>
                    <a:pt x="4580778" y="58978"/>
                  </a:lnTo>
                  <a:lnTo>
                    <a:pt x="4549597" y="27797"/>
                  </a:lnTo>
                  <a:lnTo>
                    <a:pt x="4510064" y="7345"/>
                  </a:lnTo>
                  <a:lnTo>
                    <a:pt x="44645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39946" y="4149090"/>
              <a:ext cx="4608830" cy="864235"/>
            </a:xfrm>
            <a:custGeom>
              <a:avLst/>
              <a:gdLst/>
              <a:ahLst/>
              <a:cxnLst/>
              <a:rect l="l" t="t" r="r" b="b"/>
              <a:pathLst>
                <a:path w="4608830" h="864235">
                  <a:moveTo>
                    <a:pt x="0" y="144018"/>
                  </a:moveTo>
                  <a:lnTo>
                    <a:pt x="7345" y="98511"/>
                  </a:lnTo>
                  <a:lnTo>
                    <a:pt x="27797" y="58978"/>
                  </a:lnTo>
                  <a:lnTo>
                    <a:pt x="58978" y="27797"/>
                  </a:lnTo>
                  <a:lnTo>
                    <a:pt x="98511" y="7345"/>
                  </a:lnTo>
                  <a:lnTo>
                    <a:pt x="144017" y="0"/>
                  </a:lnTo>
                  <a:lnTo>
                    <a:pt x="4464558" y="0"/>
                  </a:lnTo>
                  <a:lnTo>
                    <a:pt x="4510064" y="7345"/>
                  </a:lnTo>
                  <a:lnTo>
                    <a:pt x="4549597" y="27797"/>
                  </a:lnTo>
                  <a:lnTo>
                    <a:pt x="4580778" y="58978"/>
                  </a:lnTo>
                  <a:lnTo>
                    <a:pt x="4601230" y="98511"/>
                  </a:lnTo>
                  <a:lnTo>
                    <a:pt x="4608576" y="144018"/>
                  </a:lnTo>
                  <a:lnTo>
                    <a:pt x="4608576" y="720090"/>
                  </a:lnTo>
                  <a:lnTo>
                    <a:pt x="4601230" y="765596"/>
                  </a:lnTo>
                  <a:lnTo>
                    <a:pt x="4580778" y="805129"/>
                  </a:lnTo>
                  <a:lnTo>
                    <a:pt x="4549597" y="836310"/>
                  </a:lnTo>
                  <a:lnTo>
                    <a:pt x="4510064" y="856762"/>
                  </a:lnTo>
                  <a:lnTo>
                    <a:pt x="4464558" y="864108"/>
                  </a:lnTo>
                  <a:lnTo>
                    <a:pt x="144017" y="864108"/>
                  </a:lnTo>
                  <a:lnTo>
                    <a:pt x="98511" y="856762"/>
                  </a:lnTo>
                  <a:lnTo>
                    <a:pt x="58978" y="836310"/>
                  </a:lnTo>
                  <a:lnTo>
                    <a:pt x="27797" y="805129"/>
                  </a:lnTo>
                  <a:lnTo>
                    <a:pt x="7345" y="765596"/>
                  </a:lnTo>
                  <a:lnTo>
                    <a:pt x="0" y="720090"/>
                  </a:lnTo>
                  <a:lnTo>
                    <a:pt x="0" y="144018"/>
                  </a:lnTo>
                  <a:close/>
                </a:path>
              </a:pathLst>
            </a:custGeom>
            <a:ln w="19050">
              <a:solidFill>
                <a:srgbClr val="DC58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75835" y="4377690"/>
            <a:ext cx="4338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 smtClean="0">
                <a:latin typeface="Georgia"/>
                <a:cs typeface="Georgia"/>
              </a:rPr>
              <a:t> </a:t>
            </a:r>
            <a:r>
              <a:rPr sz="2400" dirty="0">
                <a:latin typeface="Algerian" panose="04020705040A02060702" pitchFamily="82" charset="0"/>
                <a:cs typeface="Georgia"/>
              </a:rPr>
              <a:t>Dr</a:t>
            </a:r>
            <a:r>
              <a:rPr sz="2400" b="1" dirty="0">
                <a:latin typeface="Georgia"/>
                <a:cs typeface="Georgia"/>
              </a:rPr>
              <a:t>. </a:t>
            </a:r>
            <a:r>
              <a:rPr lang="en-US" sz="2400" spc="-5" dirty="0" err="1" smtClean="0">
                <a:latin typeface="Algerian" panose="04020705040A02060702" pitchFamily="82" charset="0"/>
                <a:cs typeface="Georgia"/>
              </a:rPr>
              <a:t>Samer</a:t>
            </a:r>
            <a:r>
              <a:rPr lang="en-US" sz="2400" spc="-5" dirty="0" smtClean="0">
                <a:latin typeface="Algerian" panose="04020705040A02060702" pitchFamily="82" charset="0"/>
                <a:cs typeface="Georgia"/>
              </a:rPr>
              <a:t> </a:t>
            </a:r>
            <a:r>
              <a:rPr lang="en-US" sz="2400" spc="-5" dirty="0" err="1" smtClean="0">
                <a:latin typeface="Algerian" panose="04020705040A02060702" pitchFamily="82" charset="0"/>
                <a:cs typeface="Georgia"/>
              </a:rPr>
              <a:t>Alnussairi</a:t>
            </a:r>
            <a:endParaRPr sz="2400" dirty="0">
              <a:latin typeface="Algerian" panose="04020705040A02060702" pitchFamily="82" charset="0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29538"/>
            <a:ext cx="6151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Unilaminar</a:t>
            </a:r>
            <a:r>
              <a:rPr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4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rimary</a:t>
            </a:r>
            <a:r>
              <a:rPr sz="40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ollicle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547329"/>
            <a:ext cx="3811270" cy="43723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spcBef>
                <a:spcPts val="95"/>
              </a:spcBef>
              <a:buClr>
                <a:srgbClr val="526CAF"/>
              </a:buClr>
              <a:buFontTx/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Primary </a:t>
            </a:r>
            <a:r>
              <a:rPr sz="2800" spc="-5" dirty="0" smtClean="0">
                <a:latin typeface="Georgia"/>
                <a:cs typeface="Georgia"/>
              </a:rPr>
              <a:t>oocyte</a:t>
            </a:r>
            <a:r>
              <a:rPr lang="en-US" sz="2800" spc="-5" dirty="0" smtClean="0">
                <a:latin typeface="Georgia"/>
                <a:cs typeface="Georgia"/>
              </a:rPr>
              <a:t> (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oocytes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vary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600,000 - 800,000).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526CAF"/>
              </a:buClr>
              <a:buChar char="•"/>
              <a:tabLst>
                <a:tab pos="269240" algn="l"/>
              </a:tabLst>
            </a:pPr>
            <a:r>
              <a:rPr lang="en-US" sz="2800" spc="-10" dirty="0" smtClean="0">
                <a:latin typeface="Georgia"/>
                <a:cs typeface="Georgia"/>
              </a:rPr>
              <a:t>S</a:t>
            </a:r>
            <a:r>
              <a:rPr sz="2800" spc="-10" dirty="0" smtClean="0">
                <a:latin typeface="Georgia"/>
                <a:cs typeface="Georgia"/>
              </a:rPr>
              <a:t>urrounded </a:t>
            </a:r>
            <a:r>
              <a:rPr sz="2800" spc="-5" dirty="0">
                <a:latin typeface="Georgia"/>
                <a:cs typeface="Georgia"/>
              </a:rPr>
              <a:t>by a layer  of </a:t>
            </a:r>
            <a:r>
              <a:rPr sz="2800" spc="-10" dirty="0">
                <a:latin typeface="Georgia"/>
                <a:cs typeface="Georgia"/>
              </a:rPr>
              <a:t>cuboidal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lang="en-US" sz="2800" spc="-20" dirty="0" smtClean="0">
                <a:latin typeface="Georgia"/>
                <a:cs typeface="Georgia"/>
              </a:rPr>
              <a:t>follicular </a:t>
            </a:r>
            <a:r>
              <a:rPr sz="2800" spc="-5" dirty="0" smtClean="0">
                <a:latin typeface="Georgia"/>
                <a:cs typeface="Georgia"/>
              </a:rPr>
              <a:t>epithelium</a:t>
            </a:r>
            <a:r>
              <a:rPr lang="en-US" sz="2800" spc="-5" dirty="0" smtClean="0">
                <a:latin typeface="Georgia"/>
                <a:cs typeface="Georgia"/>
              </a:rPr>
              <a:t> cells.</a:t>
            </a:r>
            <a:endParaRPr sz="2800" dirty="0">
              <a:latin typeface="Georgia"/>
              <a:cs typeface="Georgia"/>
            </a:endParaRPr>
          </a:p>
          <a:p>
            <a:pPr marL="268605" marR="711835" indent="-256540">
              <a:lnSpc>
                <a:spcPct val="100000"/>
              </a:lnSpc>
              <a:spcBef>
                <a:spcPts val="305"/>
              </a:spcBef>
              <a:buClr>
                <a:srgbClr val="526CAF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Beginning of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zona  </a:t>
            </a:r>
            <a:r>
              <a:rPr sz="2800" spc="-10" dirty="0">
                <a:latin typeface="Georgia"/>
                <a:cs typeface="Georgia"/>
              </a:rPr>
              <a:t>pellucida</a:t>
            </a:r>
            <a:endParaRPr sz="2800" dirty="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40985" y="1537804"/>
            <a:ext cx="3782695" cy="4718685"/>
            <a:chOff x="4840985" y="1537804"/>
            <a:chExt cx="3782695" cy="4718685"/>
          </a:xfrm>
        </p:grpSpPr>
        <p:sp>
          <p:nvSpPr>
            <p:cNvPr id="5" name="object 5"/>
            <p:cNvSpPr/>
            <p:nvPr/>
          </p:nvSpPr>
          <p:spPr>
            <a:xfrm>
              <a:off x="4933948" y="1806038"/>
              <a:ext cx="3651274" cy="44044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0510" y="1547329"/>
              <a:ext cx="3763645" cy="4699635"/>
            </a:xfrm>
            <a:custGeom>
              <a:avLst/>
              <a:gdLst/>
              <a:ahLst/>
              <a:cxnLst/>
              <a:rect l="l" t="t" r="r" b="b"/>
              <a:pathLst>
                <a:path w="3763645" h="4699635">
                  <a:moveTo>
                    <a:pt x="0" y="4699508"/>
                  </a:moveTo>
                  <a:lnTo>
                    <a:pt x="3763517" y="4699508"/>
                  </a:lnTo>
                  <a:lnTo>
                    <a:pt x="3763517" y="0"/>
                  </a:lnTo>
                  <a:lnTo>
                    <a:pt x="0" y="0"/>
                  </a:lnTo>
                  <a:lnTo>
                    <a:pt x="0" y="4699508"/>
                  </a:lnTo>
                  <a:close/>
                </a:path>
              </a:pathLst>
            </a:custGeom>
            <a:ln w="19050">
              <a:solidFill>
                <a:srgbClr val="DC58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29538"/>
            <a:ext cx="6532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Multilaminar</a:t>
            </a:r>
            <a:r>
              <a:rPr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4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rimary</a:t>
            </a:r>
            <a:r>
              <a:rPr sz="40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ollicle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4324" y="1751754"/>
            <a:ext cx="4043679" cy="4497513"/>
            <a:chOff x="514324" y="1800237"/>
            <a:chExt cx="4043679" cy="4400550"/>
          </a:xfrm>
        </p:grpSpPr>
        <p:sp>
          <p:nvSpPr>
            <p:cNvPr id="4" name="object 4"/>
            <p:cNvSpPr/>
            <p:nvPr/>
          </p:nvSpPr>
          <p:spPr>
            <a:xfrm>
              <a:off x="571474" y="1857387"/>
              <a:ext cx="3929126" cy="4286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2899" y="1828812"/>
              <a:ext cx="3986529" cy="4343400"/>
            </a:xfrm>
            <a:custGeom>
              <a:avLst/>
              <a:gdLst/>
              <a:ahLst/>
              <a:cxnLst/>
              <a:rect l="l" t="t" r="r" b="b"/>
              <a:pathLst>
                <a:path w="3986529" h="4343400">
                  <a:moveTo>
                    <a:pt x="0" y="4343400"/>
                  </a:moveTo>
                  <a:lnTo>
                    <a:pt x="3986276" y="4343400"/>
                  </a:lnTo>
                  <a:lnTo>
                    <a:pt x="3986276" y="0"/>
                  </a:lnTo>
                  <a:lnTo>
                    <a:pt x="0" y="0"/>
                  </a:lnTo>
                  <a:lnTo>
                    <a:pt x="0" y="4343400"/>
                  </a:lnTo>
                  <a:close/>
                </a:path>
              </a:pathLst>
            </a:custGeom>
            <a:ln w="57150">
              <a:solidFill>
                <a:srgbClr val="6813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24400" y="1751755"/>
            <a:ext cx="3927475" cy="4497513"/>
          </a:xfrm>
          <a:prstGeom prst="rect">
            <a:avLst/>
          </a:prstGeom>
          <a:ln w="19050">
            <a:solidFill>
              <a:srgbClr val="DC5823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57834" marR="97790" indent="-256540">
              <a:lnSpc>
                <a:spcPct val="150000"/>
              </a:lnSpc>
              <a:spcBef>
                <a:spcPts val="295"/>
              </a:spcBef>
              <a:buClr>
                <a:srgbClr val="526CAF"/>
              </a:buClr>
              <a:buChar char="•"/>
              <a:tabLst>
                <a:tab pos="457834" algn="l"/>
                <a:tab pos="45847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follicular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change 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epithelial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cuboidal and proliferate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called granulosa 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layer.</a:t>
            </a:r>
          </a:p>
          <a:p>
            <a:pPr marL="457834" indent="-257175">
              <a:lnSpc>
                <a:spcPct val="150000"/>
              </a:lnSpc>
              <a:spcBef>
                <a:spcPts val="60"/>
              </a:spcBef>
              <a:buClr>
                <a:srgbClr val="526CAF"/>
              </a:buClr>
              <a:buChar char="•"/>
              <a:tabLst>
                <a:tab pos="457834" algn="l"/>
                <a:tab pos="458470" algn="l"/>
              </a:tabLst>
            </a:pP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</a:t>
            </a:r>
            <a:r>
              <a:rPr sz="2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pellucida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29538"/>
            <a:ext cx="70485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ntral</a:t>
            </a:r>
            <a:r>
              <a:rPr lang="en-US"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</a:t>
            </a:r>
            <a:r>
              <a:rPr lang="en-US" sz="4000" spc="-5" dirty="0" smtClean="0">
                <a:latin typeface="Georgia"/>
                <a:cs typeface="Georgia"/>
              </a:rPr>
              <a:t>ollicles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488" y="1285320"/>
            <a:ext cx="5024850" cy="544059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135890" indent="-256540">
              <a:lnSpc>
                <a:spcPct val="150000"/>
              </a:lnSpc>
              <a:spcBef>
                <a:spcPts val="425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luid –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granulosa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cells.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coalescence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spaces  form the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antrum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crescent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shaped, but with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enlarges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marR="135890" indent="-256540">
              <a:lnSpc>
                <a:spcPct val="150000"/>
              </a:lnSpc>
              <a:spcBef>
                <a:spcPts val="425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follicle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surrounded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530860">
              <a:spcBef>
                <a:spcPts val="15"/>
              </a:spcBef>
              <a:buClr>
                <a:srgbClr val="526CAF"/>
              </a:buClr>
              <a:buAutoNum type="arabicPeriod"/>
              <a:tabLst>
                <a:tab pos="542925" algn="l"/>
                <a:tab pos="543560" algn="l"/>
              </a:tabLst>
            </a:pP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15"/>
              </a:spcBef>
              <a:buClr>
                <a:srgbClr val="526CAF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xterna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81200"/>
            <a:ext cx="291746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29538"/>
            <a:ext cx="3525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Tertiary</a:t>
            </a:r>
            <a:r>
              <a:rPr sz="4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ollicle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944596"/>
            <a:ext cx="3810000" cy="256204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68605" marR="5080" indent="-256540">
              <a:lnSpc>
                <a:spcPct val="150000"/>
              </a:lnSpc>
              <a:spcBef>
                <a:spcPts val="430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r>
              <a:rPr sz="2800" spc="-5" dirty="0" smtClean="0">
                <a:latin typeface="Georgia"/>
                <a:cs typeface="Georgia"/>
              </a:rPr>
              <a:t>Granulosa </a:t>
            </a:r>
            <a:r>
              <a:rPr sz="2800" spc="-5" dirty="0">
                <a:latin typeface="Georgia"/>
                <a:cs typeface="Georgia"/>
              </a:rPr>
              <a:t>cells  surrounding the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oocyte  form the cumulus  oophorus.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1522"/>
            <a:ext cx="3581400" cy="255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2" y="457200"/>
            <a:ext cx="9123218" cy="7239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Maturation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oocytes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91" y="1752600"/>
            <a:ext cx="5715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29538"/>
            <a:ext cx="5880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Maturation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4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oocyte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343400"/>
            <a:ext cx="8150859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ts val="2450"/>
              </a:lnSpc>
              <a:spcBef>
                <a:spcPts val="100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Meiosis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>
              <a:lnSpc>
                <a:spcPts val="2014"/>
              </a:lnSpc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daughter cells of unequal size, each with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double-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>
              <a:lnSpc>
                <a:spcPts val="2014"/>
              </a:lnSpc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chromosomes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marR="114935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oocyte,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most 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cytoplasm;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 body,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practically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marR="114935">
              <a:lnSpc>
                <a:spcPct val="70000"/>
              </a:lnSpc>
              <a:spcBef>
                <a:spcPts val="43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marR="5080" indent="-256540">
              <a:lnSpc>
                <a:spcPct val="70000"/>
              </a:lnSpc>
              <a:spcBef>
                <a:spcPts val="305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then enters meiosis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arrests in metaphase  approximately 3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 before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ovulation.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1" y="1264538"/>
            <a:ext cx="8150858" cy="2926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29538"/>
            <a:ext cx="2435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Ovulation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98" y="1255612"/>
            <a:ext cx="4035425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endParaRPr lang="en-US" sz="2000" dirty="0" smtClean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endParaRPr lang="en-US" sz="2000" dirty="0" smtClean="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dirty="0" smtClean="0">
                <a:latin typeface="Georgia"/>
                <a:cs typeface="Georgia"/>
              </a:rPr>
              <a:t>The </a:t>
            </a:r>
            <a:r>
              <a:rPr sz="2000" spc="-5" dirty="0">
                <a:latin typeface="Georgia"/>
                <a:cs typeface="Georgia"/>
              </a:rPr>
              <a:t>oocyte, </a:t>
            </a:r>
            <a:r>
              <a:rPr sz="2000" dirty="0">
                <a:latin typeface="Georgia"/>
                <a:cs typeface="Georgia"/>
              </a:rPr>
              <a:t>in metaphase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5303" y="1871922"/>
            <a:ext cx="4378728" cy="120866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85"/>
              </a:spcBef>
            </a:pPr>
            <a:endParaRPr lang="en-US" sz="20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90000"/>
              </a:lnSpc>
              <a:spcBef>
                <a:spcPts val="385"/>
              </a:spcBef>
            </a:pP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meiosis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is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discharged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ovary together with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cumulus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oophorus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5053" y="3048000"/>
            <a:ext cx="4576687" cy="280461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390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 cumulus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oophorus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then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rearrange 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pellucida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radiata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marR="45720" indent="-256540">
              <a:lnSpc>
                <a:spcPct val="100000"/>
              </a:lnSpc>
              <a:spcBef>
                <a:spcPts val="300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Meiosis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is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only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oocyte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fertilized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cell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degenerates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24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hours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ovulation.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marR="665480" indent="-256540">
              <a:lnSpc>
                <a:spcPct val="100000"/>
              </a:lnSpc>
              <a:spcBef>
                <a:spcPts val="300"/>
              </a:spcBef>
              <a:buClr>
                <a:srgbClr val="526CAF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polar body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undergo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en-US" sz="2000" spc="-5" dirty="0" smtClean="0">
                <a:latin typeface="Georgia"/>
                <a:cs typeface="Georgia"/>
              </a:rPr>
              <a:t>.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1414" y="1374710"/>
            <a:ext cx="4003675" cy="5026089"/>
            <a:chOff x="141414" y="1374711"/>
            <a:chExt cx="4003675" cy="4933950"/>
          </a:xfrm>
        </p:grpSpPr>
        <p:sp>
          <p:nvSpPr>
            <p:cNvPr id="7" name="object 7"/>
            <p:cNvSpPr/>
            <p:nvPr/>
          </p:nvSpPr>
          <p:spPr>
            <a:xfrm>
              <a:off x="179514" y="1412811"/>
              <a:ext cx="3927475" cy="4857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464" y="1393761"/>
              <a:ext cx="3965575" cy="4895850"/>
            </a:xfrm>
            <a:custGeom>
              <a:avLst/>
              <a:gdLst/>
              <a:ahLst/>
              <a:cxnLst/>
              <a:rect l="l" t="t" r="r" b="b"/>
              <a:pathLst>
                <a:path w="3965575" h="4895850">
                  <a:moveTo>
                    <a:pt x="0" y="4895850"/>
                  </a:moveTo>
                  <a:lnTo>
                    <a:pt x="3965575" y="4895850"/>
                  </a:lnTo>
                  <a:lnTo>
                    <a:pt x="3965575" y="0"/>
                  </a:lnTo>
                  <a:lnTo>
                    <a:pt x="0" y="0"/>
                  </a:lnTo>
                  <a:lnTo>
                    <a:pt x="0" y="4895850"/>
                  </a:lnTo>
                  <a:close/>
                </a:path>
              </a:pathLst>
            </a:custGeom>
            <a:ln w="38100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3932910" y="3501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marR="220979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220979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220979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onset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puberty and under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hormonal control the Ovarian Cycle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609600"/>
            <a:ext cx="9150927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47038"/>
            <a:ext cx="2816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ndalus" panose="02020603050405020304" pitchFamily="18" charset="-78"/>
                <a:cs typeface="Andalus" panose="02020603050405020304" pitchFamily="18" charset="-78"/>
              </a:rPr>
              <a:t>Objectives</a:t>
            </a:r>
            <a:endParaRPr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968" y="2272411"/>
            <a:ext cx="8358632" cy="38039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4065" marR="2434590" indent="-762000">
              <a:lnSpc>
                <a:spcPct val="176400"/>
              </a:lnSpc>
              <a:buFont typeface="Wingdings" panose="05000000000000000000" pitchFamily="2" charset="2"/>
              <a:buChar char="ü"/>
            </a:pP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Oogenesis</a:t>
            </a:r>
          </a:p>
          <a:p>
            <a:pPr marL="12065" marR="2434590">
              <a:lnSpc>
                <a:spcPct val="1764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prenatal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postnatal)</a:t>
            </a:r>
          </a:p>
          <a:p>
            <a:pPr marL="774065" marR="2434590" indent="-762000">
              <a:lnSpc>
                <a:spcPct val="176400"/>
              </a:lnSpc>
              <a:buFont typeface="Wingdings" panose="05000000000000000000" pitchFamily="2" charset="2"/>
              <a:buChar char="ü"/>
            </a:pPr>
            <a:endParaRPr lang="en-US" sz="28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065" marR="2434590" indent="-762000">
              <a:lnSpc>
                <a:spcPct val="176400"/>
              </a:lnSpc>
              <a:buFont typeface="Wingdings" panose="05000000000000000000" pitchFamily="2" charset="2"/>
              <a:buChar char="ü"/>
            </a:pP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Ovulation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065" marR="2434590" indent="-762000" algn="ctr">
              <a:lnSpc>
                <a:spcPct val="1764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2" y="1982038"/>
            <a:ext cx="5257800" cy="3885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827278"/>
            <a:ext cx="66859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b="1" spc="-9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fertilization,</a:t>
            </a:r>
          </a:p>
          <a:p>
            <a:pPr marL="268605">
              <a:lnSpc>
                <a:spcPct val="100000"/>
              </a:lnSpc>
            </a:pPr>
            <a:r>
              <a:rPr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 cells</a:t>
            </a:r>
            <a:r>
              <a:rPr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2231951"/>
            <a:ext cx="8269732" cy="304378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8605" indent="-256540">
              <a:lnSpc>
                <a:spcPct val="200000"/>
              </a:lnSpc>
              <a:spcBef>
                <a:spcPts val="395"/>
              </a:spcBef>
              <a:buClr>
                <a:srgbClr val="526CAF"/>
              </a:buClr>
              <a:buChar char="•"/>
              <a:tabLst>
                <a:tab pos="269240" algn="l"/>
                <a:tab pos="3192780" algn="l"/>
              </a:tabLst>
            </a:pPr>
            <a:r>
              <a:rPr sz="3200" dirty="0">
                <a:latin typeface="Georgia"/>
                <a:cs typeface="Georgia"/>
              </a:rPr>
              <a:t>Gametogenesis	</a:t>
            </a:r>
            <a:r>
              <a:rPr sz="3200" dirty="0" smtClean="0">
                <a:latin typeface="Georgia"/>
                <a:cs typeface="Georgia"/>
              </a:rPr>
              <a:t>(include</a:t>
            </a:r>
            <a:r>
              <a:rPr sz="3200" spc="-20" dirty="0" smtClean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meiosis</a:t>
            </a:r>
            <a:r>
              <a:rPr sz="3200" dirty="0" smtClean="0">
                <a:latin typeface="Georgia"/>
                <a:cs typeface="Georgia"/>
              </a:rPr>
              <a:t>)</a:t>
            </a:r>
            <a:r>
              <a:rPr lang="en-US" sz="3200" dirty="0" smtClean="0">
                <a:latin typeface="Georgia"/>
                <a:cs typeface="Georgia"/>
              </a:rPr>
              <a:t>.</a:t>
            </a:r>
            <a:endParaRPr sz="3200" dirty="0">
              <a:latin typeface="Georgia"/>
              <a:cs typeface="Georgia"/>
            </a:endParaRPr>
          </a:p>
          <a:p>
            <a:pPr marL="268605" marR="5080" indent="-256540">
              <a:lnSpc>
                <a:spcPct val="200000"/>
              </a:lnSpc>
              <a:spcBef>
                <a:spcPts val="305"/>
              </a:spcBef>
              <a:buClr>
                <a:srgbClr val="526CAF"/>
              </a:buClr>
              <a:buChar char="•"/>
              <a:tabLst>
                <a:tab pos="269240" algn="l"/>
                <a:tab pos="3980179" algn="l"/>
              </a:tabLst>
            </a:pPr>
            <a:r>
              <a:rPr sz="3200" spc="-5" dirty="0" err="1" smtClean="0">
                <a:latin typeface="Georgia"/>
                <a:cs typeface="Georgia"/>
              </a:rPr>
              <a:t>Cytodifferentiation</a:t>
            </a:r>
            <a:r>
              <a:rPr lang="en-US" sz="3200" spc="-5" dirty="0" smtClean="0">
                <a:latin typeface="Georgia"/>
                <a:cs typeface="Georgia"/>
              </a:rPr>
              <a:t> </a:t>
            </a:r>
            <a:r>
              <a:rPr sz="3200" dirty="0" smtClean="0">
                <a:latin typeface="Georgia"/>
                <a:cs typeface="Georgia"/>
              </a:rPr>
              <a:t>to </a:t>
            </a:r>
            <a:r>
              <a:rPr sz="3200" spc="-5" dirty="0">
                <a:latin typeface="Georgia"/>
                <a:cs typeface="Georgia"/>
              </a:rPr>
              <a:t>complete</a:t>
            </a:r>
            <a:r>
              <a:rPr sz="3200" spc="-8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their  </a:t>
            </a:r>
            <a:r>
              <a:rPr sz="3200" spc="-5" dirty="0" smtClean="0">
                <a:latin typeface="Georgia"/>
                <a:cs typeface="Georgia"/>
              </a:rPr>
              <a:t>differentiation</a:t>
            </a:r>
            <a:r>
              <a:rPr lang="en-US" sz="3200" spc="-5" dirty="0" smtClean="0">
                <a:latin typeface="Georgia"/>
                <a:cs typeface="Georgia"/>
              </a:rPr>
              <a:t>.</a:t>
            </a:r>
            <a:endParaRPr sz="32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45514"/>
            <a:ext cx="3448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Gametogenesis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514600"/>
            <a:ext cx="7465060" cy="26359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526CAF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gametes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 cells in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testes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ovaries</a:t>
            </a:r>
            <a:r>
              <a:rPr lang="en-US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526CAF"/>
              </a:buClr>
              <a:buChar char="•"/>
              <a:tabLst>
                <a:tab pos="269240" algn="l"/>
              </a:tabLst>
            </a:pPr>
            <a:endParaRPr lang="en-US" sz="28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marR="5080" indent="-256540">
              <a:spcBef>
                <a:spcPts val="95"/>
              </a:spcBef>
              <a:buClr>
                <a:srgbClr val="526CAF"/>
              </a:buClr>
              <a:buFontTx/>
              <a:buChar char="•"/>
              <a:tabLst>
                <a:tab pos="269240" algn="l"/>
              </a:tabLs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&amp;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have the same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primordial 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 cells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526CAF"/>
              </a:buClr>
              <a:buChar char="•"/>
              <a:tabLst>
                <a:tab pos="269240" algn="l"/>
              </a:tabLst>
            </a:pP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150" y="720006"/>
            <a:ext cx="2393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Oogenesis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862" y="1718254"/>
            <a:ext cx="8037830" cy="24564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3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sz="3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sz="31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by oogonia </a:t>
            </a:r>
            <a:r>
              <a:rPr sz="3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 into mature</a:t>
            </a:r>
            <a:r>
              <a:rPr sz="31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oocytes</a:t>
            </a:r>
            <a:r>
              <a:rPr lang="en-US" sz="31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Prenatal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oogenesis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during embryonic development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birth.  Postnatal oogenesis occurs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birth.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31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4391" y="3962400"/>
            <a:ext cx="8103234" cy="2342515"/>
            <a:chOff x="592505" y="3049904"/>
            <a:chExt cx="8103234" cy="2342515"/>
          </a:xfrm>
        </p:grpSpPr>
        <p:sp>
          <p:nvSpPr>
            <p:cNvPr id="6" name="object 6"/>
            <p:cNvSpPr/>
            <p:nvPr/>
          </p:nvSpPr>
          <p:spPr>
            <a:xfrm>
              <a:off x="611555" y="3068954"/>
              <a:ext cx="8064881" cy="2304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2030" y="3059429"/>
              <a:ext cx="8084184" cy="2323465"/>
            </a:xfrm>
            <a:custGeom>
              <a:avLst/>
              <a:gdLst/>
              <a:ahLst/>
              <a:cxnLst/>
              <a:rect l="l" t="t" r="r" b="b"/>
              <a:pathLst>
                <a:path w="8084184" h="2323465">
                  <a:moveTo>
                    <a:pt x="0" y="2323338"/>
                  </a:moveTo>
                  <a:lnTo>
                    <a:pt x="8083931" y="2323338"/>
                  </a:lnTo>
                  <a:lnTo>
                    <a:pt x="8083931" y="0"/>
                  </a:lnTo>
                  <a:lnTo>
                    <a:pt x="0" y="0"/>
                  </a:lnTo>
                  <a:lnTo>
                    <a:pt x="0" y="2323338"/>
                  </a:lnTo>
                  <a:close/>
                </a:path>
              </a:pathLst>
            </a:custGeom>
            <a:ln w="19050">
              <a:solidFill>
                <a:srgbClr val="DC58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655777"/>
            <a:ext cx="26035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Oogonia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7394" y="1020376"/>
            <a:ext cx="4184206" cy="52687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81000" marR="30480" indent="-342900">
              <a:lnSpc>
                <a:spcPct val="150000"/>
              </a:lnSpc>
              <a:spcBef>
                <a:spcPts val="765"/>
              </a:spcBef>
              <a:buClr>
                <a:srgbClr val="526CAF"/>
              </a:buClr>
              <a:buFont typeface="Arial"/>
              <a:buChar char="•"/>
              <a:tabLst>
                <a:tab pos="380365" algn="l"/>
                <a:tab pos="381000" algn="l"/>
                <a:tab pos="1844675" algn="l"/>
              </a:tabLst>
            </a:pP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8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775" b="1" spc="7" baseline="255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oogonia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mitosis, but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primary oocytes that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prophase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meiotic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464" y="1676400"/>
            <a:ext cx="4646930" cy="4723980"/>
            <a:chOff x="160464" y="2041740"/>
            <a:chExt cx="4646930" cy="4358640"/>
          </a:xfrm>
        </p:grpSpPr>
        <p:sp>
          <p:nvSpPr>
            <p:cNvPr id="5" name="object 5"/>
            <p:cNvSpPr/>
            <p:nvPr/>
          </p:nvSpPr>
          <p:spPr>
            <a:xfrm>
              <a:off x="179514" y="2060790"/>
              <a:ext cx="4608449" cy="4320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989" y="2051265"/>
              <a:ext cx="4627880" cy="4339590"/>
            </a:xfrm>
            <a:custGeom>
              <a:avLst/>
              <a:gdLst/>
              <a:ahLst/>
              <a:cxnLst/>
              <a:rect l="l" t="t" r="r" b="b"/>
              <a:pathLst>
                <a:path w="4627880" h="4339590">
                  <a:moveTo>
                    <a:pt x="0" y="4339590"/>
                  </a:moveTo>
                  <a:lnTo>
                    <a:pt x="4627499" y="4339590"/>
                  </a:lnTo>
                  <a:lnTo>
                    <a:pt x="4627499" y="0"/>
                  </a:lnTo>
                  <a:lnTo>
                    <a:pt x="0" y="0"/>
                  </a:lnTo>
                  <a:lnTo>
                    <a:pt x="0" y="4339590"/>
                  </a:lnTo>
                  <a:close/>
                </a:path>
              </a:pathLst>
            </a:custGeom>
            <a:ln w="19050">
              <a:solidFill>
                <a:srgbClr val="DC58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083" y="1219961"/>
            <a:ext cx="3946525" cy="15621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1000" marR="30480" indent="-343535">
              <a:lnSpc>
                <a:spcPct val="80000"/>
              </a:lnSpc>
              <a:spcBef>
                <a:spcPts val="675"/>
              </a:spcBef>
              <a:buClr>
                <a:srgbClr val="526CAF"/>
              </a:buClr>
              <a:buFont typeface="Wingdings"/>
              <a:buChar char=""/>
              <a:tabLst>
                <a:tab pos="381635" algn="l"/>
              </a:tabLst>
            </a:pP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By</a:t>
            </a:r>
            <a:r>
              <a:rPr sz="2400" b="1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B2329"/>
                </a:solidFill>
                <a:latin typeface="Georgia"/>
                <a:cs typeface="Georgia"/>
              </a:rPr>
              <a:t>the 5</a:t>
            </a:r>
            <a:r>
              <a:rPr sz="2400" b="1" spc="-7" baseline="24305" dirty="0">
                <a:solidFill>
                  <a:srgbClr val="BB2329"/>
                </a:solidFill>
                <a:latin typeface="Georgia"/>
                <a:cs typeface="Georgia"/>
              </a:rPr>
              <a:t>th </a:t>
            </a:r>
            <a:r>
              <a:rPr sz="2400" b="1" spc="-5" dirty="0">
                <a:solidFill>
                  <a:srgbClr val="BB2329"/>
                </a:solidFill>
                <a:latin typeface="Georgia"/>
                <a:cs typeface="Georgia"/>
              </a:rPr>
              <a:t>month </a:t>
            </a:r>
            <a:r>
              <a:rPr sz="2400" b="1" dirty="0">
                <a:solidFill>
                  <a:srgbClr val="BB2329"/>
                </a:solidFill>
                <a:latin typeface="Georgia"/>
                <a:cs typeface="Georgia"/>
              </a:rPr>
              <a:t>of  </a:t>
            </a:r>
            <a:r>
              <a:rPr sz="2400" b="1" spc="-5" dirty="0">
                <a:solidFill>
                  <a:srgbClr val="BB2329"/>
                </a:solidFill>
                <a:latin typeface="Georgia"/>
                <a:cs typeface="Georgia"/>
              </a:rPr>
              <a:t>prenatal</a:t>
            </a:r>
            <a:r>
              <a:rPr sz="2400" b="1" spc="-75" dirty="0">
                <a:solidFill>
                  <a:srgbClr val="BB2329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BB2329"/>
                </a:solidFill>
                <a:latin typeface="Georgia"/>
                <a:cs typeface="Georgia"/>
              </a:rPr>
              <a:t>development</a:t>
            </a:r>
            <a:r>
              <a:rPr sz="2400" spc="-5" dirty="0">
                <a:latin typeface="Georgia"/>
                <a:cs typeface="Georgia"/>
              </a:rPr>
              <a:t>,  germ cells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the ovary  </a:t>
            </a:r>
            <a:r>
              <a:rPr sz="2400" dirty="0">
                <a:latin typeface="Georgia"/>
                <a:cs typeface="Georgia"/>
              </a:rPr>
              <a:t>reaches its maximum( 7  million).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7439" y="2960623"/>
            <a:ext cx="464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-7" baseline="-16203" dirty="0">
                <a:solidFill>
                  <a:srgbClr val="BB2329"/>
                </a:solidFill>
                <a:latin typeface="Georgia"/>
                <a:cs typeface="Georgia"/>
              </a:rPr>
              <a:t>7</a:t>
            </a:r>
            <a:r>
              <a:rPr sz="1600" b="1" spc="-5" dirty="0">
                <a:solidFill>
                  <a:srgbClr val="BB2329"/>
                </a:solidFill>
                <a:latin typeface="Georgia"/>
                <a:cs typeface="Georgia"/>
              </a:rPr>
              <a:t>th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483" y="3052064"/>
            <a:ext cx="32689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526CAF"/>
              </a:buClr>
              <a:buFont typeface="Wingdings"/>
              <a:buChar char=""/>
              <a:tabLst>
                <a:tab pos="356235" algn="l"/>
                <a:tab pos="2114550" algn="l"/>
              </a:tabLst>
            </a:pPr>
            <a:r>
              <a:rPr sz="2400" b="1" spc="-5" dirty="0">
                <a:solidFill>
                  <a:srgbClr val="BB2329"/>
                </a:solidFill>
                <a:latin typeface="Georgia"/>
                <a:cs typeface="Georgia"/>
              </a:rPr>
              <a:t>B</a:t>
            </a:r>
            <a:r>
              <a:rPr sz="2400" b="1" dirty="0">
                <a:solidFill>
                  <a:srgbClr val="BB2329"/>
                </a:solidFill>
                <a:latin typeface="Georgia"/>
                <a:cs typeface="Georgia"/>
              </a:rPr>
              <a:t>y </a:t>
            </a:r>
            <a:r>
              <a:rPr sz="2400" b="1" spc="-5" dirty="0" smtClean="0">
                <a:solidFill>
                  <a:srgbClr val="BB2329"/>
                </a:solidFill>
                <a:latin typeface="Georgia"/>
                <a:cs typeface="Georgia"/>
              </a:rPr>
              <a:t>th</a:t>
            </a:r>
            <a:r>
              <a:rPr sz="2400" b="1" dirty="0" smtClean="0">
                <a:solidFill>
                  <a:srgbClr val="BB2329"/>
                </a:solidFill>
                <a:latin typeface="Georgia"/>
                <a:cs typeface="Georgia"/>
              </a:rPr>
              <a:t>e	mon</a:t>
            </a:r>
            <a:r>
              <a:rPr sz="2400" b="1" spc="-10" dirty="0" smtClean="0">
                <a:solidFill>
                  <a:srgbClr val="BB2329"/>
                </a:solidFill>
                <a:latin typeface="Georgia"/>
                <a:cs typeface="Georgia"/>
              </a:rPr>
              <a:t>t</a:t>
            </a:r>
            <a:r>
              <a:rPr sz="2400" b="1" spc="-5" dirty="0" smtClean="0">
                <a:solidFill>
                  <a:srgbClr val="BB2329"/>
                </a:solidFill>
                <a:latin typeface="Georgia"/>
                <a:cs typeface="Georgia"/>
              </a:rPr>
              <a:t>h</a:t>
            </a:r>
            <a:r>
              <a:rPr sz="2400" b="1" dirty="0">
                <a:latin typeface="Georgia"/>
                <a:cs typeface="Georgia"/>
              </a:rPr>
              <a:t>,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3483" y="3382721"/>
            <a:ext cx="4265930" cy="277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indent="-358775">
              <a:lnSpc>
                <a:spcPts val="2590"/>
              </a:lnSpc>
              <a:spcBef>
                <a:spcPts val="100"/>
              </a:spcBef>
              <a:buClr>
                <a:srgbClr val="526CAF"/>
              </a:buClr>
              <a:buFont typeface="Arial"/>
              <a:buChar char="•"/>
              <a:tabLst>
                <a:tab pos="370840" algn="l"/>
                <a:tab pos="371475" algn="l"/>
              </a:tabLst>
            </a:pPr>
            <a:r>
              <a:rPr sz="2400" spc="-5" dirty="0">
                <a:latin typeface="Georgia"/>
                <a:cs typeface="Georgia"/>
              </a:rPr>
              <a:t>the majority of oogonia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have</a:t>
            </a:r>
            <a:endParaRPr sz="2400" dirty="0">
              <a:latin typeface="Georgia"/>
              <a:cs typeface="Georgia"/>
            </a:endParaRPr>
          </a:p>
          <a:p>
            <a:pPr marL="297815">
              <a:lnSpc>
                <a:spcPts val="2455"/>
              </a:lnSpc>
            </a:pPr>
            <a:r>
              <a:rPr sz="2400" spc="-5" dirty="0">
                <a:latin typeface="Georgia"/>
                <a:cs typeface="Georgia"/>
              </a:rPr>
              <a:t>degenerated,</a:t>
            </a:r>
            <a:endParaRPr sz="2400" dirty="0">
              <a:latin typeface="Georgia"/>
              <a:cs typeface="Georgia"/>
            </a:endParaRPr>
          </a:p>
          <a:p>
            <a:pPr marL="297815" marR="5080" indent="-285750">
              <a:lnSpc>
                <a:spcPct val="80000"/>
              </a:lnSpc>
              <a:spcBef>
                <a:spcPts val="440"/>
              </a:spcBef>
              <a:buClr>
                <a:srgbClr val="526CAF"/>
              </a:buClr>
              <a:buFont typeface="Arial"/>
              <a:buChar char="•"/>
              <a:tabLst>
                <a:tab pos="370840" algn="l"/>
                <a:tab pos="371475" algn="l"/>
              </a:tabLst>
            </a:pPr>
            <a:r>
              <a:rPr dirty="0"/>
              <a:t>	</a:t>
            </a:r>
            <a:r>
              <a:rPr sz="2400" dirty="0">
                <a:latin typeface="Georgia"/>
                <a:cs typeface="Georgia"/>
              </a:rPr>
              <a:t>All </a:t>
            </a:r>
            <a:r>
              <a:rPr sz="2400" spc="-5" dirty="0">
                <a:latin typeface="Georgia"/>
                <a:cs typeface="Georgia"/>
              </a:rPr>
              <a:t>surviving primary  oocytes have entered  prophase of </a:t>
            </a:r>
            <a:r>
              <a:rPr sz="2400" dirty="0">
                <a:latin typeface="Georgia"/>
                <a:cs typeface="Georgia"/>
              </a:rPr>
              <a:t>meiosis I, and  most </a:t>
            </a:r>
            <a:r>
              <a:rPr sz="2400" spc="-5" dirty="0">
                <a:latin typeface="Georgia"/>
                <a:cs typeface="Georgia"/>
              </a:rPr>
              <a:t>of </a:t>
            </a:r>
            <a:r>
              <a:rPr sz="2400" spc="-10" dirty="0">
                <a:latin typeface="Georgia"/>
                <a:cs typeface="Georgia"/>
              </a:rPr>
              <a:t>them </a:t>
            </a:r>
            <a:r>
              <a:rPr sz="2400" dirty="0">
                <a:latin typeface="Georgia"/>
                <a:cs typeface="Georgia"/>
              </a:rPr>
              <a:t>are </a:t>
            </a:r>
            <a:r>
              <a:rPr sz="2400" spc="-5" dirty="0">
                <a:latin typeface="Georgia"/>
                <a:cs typeface="Georgia"/>
              </a:rPr>
              <a:t>individually  surrounded by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layer of flat  epithelial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cells</a:t>
            </a:r>
            <a:endParaRPr sz="2400" dirty="0">
              <a:latin typeface="Georgia"/>
              <a:cs typeface="Georgia"/>
            </a:endParaRPr>
          </a:p>
          <a:p>
            <a:pPr marL="297815">
              <a:lnSpc>
                <a:spcPts val="2305"/>
              </a:lnSpc>
            </a:pPr>
            <a:r>
              <a:rPr sz="2400" dirty="0">
                <a:latin typeface="Georgia"/>
                <a:cs typeface="Georgia"/>
              </a:rPr>
              <a:t>(</a:t>
            </a:r>
            <a:r>
              <a:rPr sz="2400" b="1" dirty="0">
                <a:latin typeface="Georgia"/>
                <a:cs typeface="Georgia"/>
              </a:rPr>
              <a:t>primordial </a:t>
            </a:r>
            <a:r>
              <a:rPr sz="2400" b="1" spc="-5" dirty="0">
                <a:latin typeface="Georgia"/>
                <a:cs typeface="Georgia"/>
              </a:rPr>
              <a:t>follicle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).</a:t>
            </a:r>
            <a:endParaRPr sz="2400" dirty="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77103" y="1465795"/>
            <a:ext cx="2846705" cy="4646930"/>
            <a:chOff x="5777103" y="1465795"/>
            <a:chExt cx="2846705" cy="4646930"/>
          </a:xfrm>
        </p:grpSpPr>
        <p:sp>
          <p:nvSpPr>
            <p:cNvPr id="7" name="object 7"/>
            <p:cNvSpPr/>
            <p:nvPr/>
          </p:nvSpPr>
          <p:spPr>
            <a:xfrm>
              <a:off x="5796153" y="1593339"/>
              <a:ext cx="2780415" cy="44603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86628" y="1475320"/>
              <a:ext cx="2827655" cy="4627880"/>
            </a:xfrm>
            <a:custGeom>
              <a:avLst/>
              <a:gdLst/>
              <a:ahLst/>
              <a:cxnLst/>
              <a:rect l="l" t="t" r="r" b="b"/>
              <a:pathLst>
                <a:path w="2827654" h="4627880">
                  <a:moveTo>
                    <a:pt x="0" y="4627499"/>
                  </a:moveTo>
                  <a:lnTo>
                    <a:pt x="2827401" y="4627499"/>
                  </a:lnTo>
                  <a:lnTo>
                    <a:pt x="2827401" y="0"/>
                  </a:lnTo>
                  <a:lnTo>
                    <a:pt x="0" y="0"/>
                  </a:lnTo>
                  <a:lnTo>
                    <a:pt x="0" y="4627499"/>
                  </a:lnTo>
                  <a:close/>
                </a:path>
              </a:pathLst>
            </a:custGeom>
            <a:ln w="19050">
              <a:solidFill>
                <a:srgbClr val="DC58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24434"/>
            <a:ext cx="589534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Maturation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oocytes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34338"/>
            <a:ext cx="671449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spc="-5" dirty="0" smtClean="0">
                <a:solidFill>
                  <a:srgbClr val="D1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600" spc="-5" dirty="0" smtClean="0">
                <a:solidFill>
                  <a:srgbClr val="D1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3600" spc="-5" dirty="0">
                <a:solidFill>
                  <a:srgbClr val="D1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 </a:t>
            </a:r>
            <a:r>
              <a:rPr sz="3600" spc="-10" dirty="0">
                <a:solidFill>
                  <a:srgbClr val="D1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during</a:t>
            </a:r>
            <a:r>
              <a:rPr sz="3600" spc="-30" dirty="0">
                <a:solidFill>
                  <a:srgbClr val="D1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solidFill>
                  <a:srgbClr val="D128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childhood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9885" y="1679331"/>
            <a:ext cx="4984115" cy="49178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585"/>
              </a:spcBef>
              <a:buClr>
                <a:srgbClr val="526CAF"/>
              </a:buClr>
              <a:buFont typeface="Wingdings"/>
              <a:buChar char=""/>
              <a:tabLst>
                <a:tab pos="269240" algn="l"/>
              </a:tabLst>
            </a:pPr>
            <a:r>
              <a:rPr lang="en-US" sz="2400" spc="-5" dirty="0" smtClean="0">
                <a:latin typeface="Georgia"/>
                <a:cs typeface="Georgia"/>
              </a:rPr>
              <a:t> </a:t>
            </a:r>
            <a:r>
              <a:rPr sz="2400" spc="-5" dirty="0" smtClean="0">
                <a:latin typeface="Georgia"/>
                <a:cs typeface="Georgia"/>
              </a:rPr>
              <a:t>Near </a:t>
            </a: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time of </a:t>
            </a:r>
            <a:r>
              <a:rPr sz="2400" dirty="0">
                <a:latin typeface="Georgia"/>
                <a:cs typeface="Georgia"/>
              </a:rPr>
              <a:t>birth,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all 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primary oocytes </a:t>
            </a:r>
            <a:r>
              <a:rPr sz="2400" spc="-5" dirty="0">
                <a:latin typeface="Georgia"/>
                <a:cs typeface="Georgia"/>
              </a:rPr>
              <a:t>have started  prophase of </a:t>
            </a:r>
            <a:r>
              <a:rPr sz="2400" dirty="0">
                <a:latin typeface="Georgia"/>
                <a:cs typeface="Georgia"/>
              </a:rPr>
              <a:t>meiosis I, </a:t>
            </a:r>
            <a:r>
              <a:rPr sz="2400" spc="-5" dirty="0">
                <a:latin typeface="Georgia"/>
                <a:cs typeface="Georgia"/>
              </a:rPr>
              <a:t>but </a:t>
            </a:r>
            <a:r>
              <a:rPr sz="2400" dirty="0">
                <a:latin typeface="Georgia"/>
                <a:cs typeface="Georgia"/>
              </a:rPr>
              <a:t>instead  </a:t>
            </a:r>
            <a:r>
              <a:rPr sz="2400" spc="-5" dirty="0">
                <a:latin typeface="Georgia"/>
                <a:cs typeface="Georgia"/>
              </a:rPr>
              <a:t>of proceeding </a:t>
            </a:r>
            <a:r>
              <a:rPr sz="2400" dirty="0">
                <a:latin typeface="Georgia"/>
                <a:cs typeface="Georgia"/>
              </a:rPr>
              <a:t>into </a:t>
            </a:r>
            <a:r>
              <a:rPr sz="2400" spc="-5" dirty="0">
                <a:latin typeface="Georgia"/>
                <a:cs typeface="Georgia"/>
              </a:rPr>
              <a:t>metaphase,  they </a:t>
            </a:r>
            <a:r>
              <a:rPr sz="2400" dirty="0">
                <a:latin typeface="Georgia"/>
                <a:cs typeface="Georgia"/>
              </a:rPr>
              <a:t>enter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the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diplotene 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stage</a:t>
            </a:r>
            <a:r>
              <a:rPr sz="2400" b="1" spc="-8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,  a resting </a:t>
            </a:r>
            <a:r>
              <a:rPr sz="2400" spc="-5" dirty="0">
                <a:latin typeface="Georgia"/>
                <a:cs typeface="Georgia"/>
              </a:rPr>
              <a:t>stage during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prophase.</a:t>
            </a:r>
            <a:endParaRPr sz="2400" dirty="0">
              <a:latin typeface="Georgia"/>
              <a:cs typeface="Georgia"/>
            </a:endParaRPr>
          </a:p>
          <a:p>
            <a:pPr marL="268605" marR="40005" indent="-256540">
              <a:lnSpc>
                <a:spcPct val="80000"/>
              </a:lnSpc>
              <a:spcBef>
                <a:spcPts val="295"/>
              </a:spcBef>
              <a:buClr>
                <a:srgbClr val="526CAF"/>
              </a:buClr>
              <a:buFont typeface="Wingdings"/>
              <a:buChar char=""/>
              <a:tabLst>
                <a:tab pos="269240" algn="l"/>
              </a:tabLst>
            </a:pPr>
            <a:r>
              <a:rPr lang="en-US" sz="2400" spc="-5" dirty="0" smtClean="0">
                <a:latin typeface="Georgia"/>
                <a:cs typeface="Georgia"/>
              </a:rPr>
              <a:t> </a:t>
            </a:r>
            <a:r>
              <a:rPr sz="2400" spc="-5" dirty="0" smtClean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total number </a:t>
            </a:r>
            <a:r>
              <a:rPr sz="2400" spc="-5" dirty="0">
                <a:latin typeface="Georgia"/>
                <a:cs typeface="Georgia"/>
              </a:rPr>
              <a:t>of primary  oocytes </a:t>
            </a:r>
            <a:r>
              <a:rPr sz="2400" dirty="0">
                <a:latin typeface="Georgia"/>
                <a:cs typeface="Georgia"/>
              </a:rPr>
              <a:t>at birth is estimated </a:t>
            </a:r>
            <a:r>
              <a:rPr sz="2400" spc="-5" dirty="0">
                <a:latin typeface="Georgia"/>
                <a:cs typeface="Georgia"/>
              </a:rPr>
              <a:t>to  vary from 700,000 to two </a:t>
            </a:r>
            <a:r>
              <a:rPr sz="2400" dirty="0">
                <a:latin typeface="Georgia"/>
                <a:cs typeface="Georgia"/>
              </a:rPr>
              <a:t>million  </a:t>
            </a:r>
            <a:r>
              <a:rPr sz="2400" spc="-5" dirty="0">
                <a:latin typeface="Georgia"/>
                <a:cs typeface="Georgia"/>
              </a:rPr>
              <a:t>remain.</a:t>
            </a:r>
            <a:endParaRPr sz="2400" dirty="0">
              <a:latin typeface="Georgia"/>
              <a:cs typeface="Georgia"/>
            </a:endParaRPr>
          </a:p>
          <a:p>
            <a:pPr marL="268605" marR="227965" indent="-256540">
              <a:lnSpc>
                <a:spcPct val="80000"/>
              </a:lnSpc>
              <a:spcBef>
                <a:spcPts val="300"/>
              </a:spcBef>
              <a:buClr>
                <a:srgbClr val="526CAF"/>
              </a:buClr>
              <a:buFont typeface="Wingdings"/>
              <a:buChar char=""/>
              <a:tabLst>
                <a:tab pos="269240" algn="l"/>
              </a:tabLst>
            </a:pPr>
            <a:r>
              <a:rPr lang="en-US" sz="2400" dirty="0" smtClean="0">
                <a:latin typeface="Georgia"/>
                <a:cs typeface="Georgia"/>
              </a:rPr>
              <a:t> </a:t>
            </a:r>
            <a:r>
              <a:rPr sz="2400" dirty="0" smtClean="0">
                <a:latin typeface="Georgia"/>
                <a:cs typeface="Georgia"/>
              </a:rPr>
              <a:t>During </a:t>
            </a:r>
            <a:r>
              <a:rPr sz="2400" spc="-5" dirty="0">
                <a:latin typeface="Georgia"/>
                <a:cs typeface="Georgia"/>
              </a:rPr>
              <a:t>childhood, </a:t>
            </a:r>
            <a:r>
              <a:rPr sz="2400" dirty="0">
                <a:latin typeface="Georgia"/>
                <a:cs typeface="Georgia"/>
              </a:rPr>
              <a:t>most </a:t>
            </a:r>
            <a:r>
              <a:rPr sz="2400" spc="-5" dirty="0">
                <a:latin typeface="Georgia"/>
                <a:cs typeface="Georgia"/>
              </a:rPr>
              <a:t>oocytes  become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 err="1" smtClean="0">
                <a:latin typeface="Georgia"/>
                <a:cs typeface="Georgia"/>
              </a:rPr>
              <a:t>atretic</a:t>
            </a:r>
            <a:r>
              <a:rPr lang="en-US" sz="2400" dirty="0" smtClean="0"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  <a:p>
            <a:pPr marL="268605" marR="132715" indent="-256540">
              <a:lnSpc>
                <a:spcPct val="80000"/>
              </a:lnSpc>
              <a:spcBef>
                <a:spcPts val="300"/>
              </a:spcBef>
              <a:buClr>
                <a:srgbClr val="526CAF"/>
              </a:buClr>
              <a:buFont typeface="Wingdings"/>
              <a:buChar char=""/>
              <a:tabLst>
                <a:tab pos="332105" algn="l"/>
              </a:tabLst>
            </a:pPr>
            <a:r>
              <a:rPr sz="2000" dirty="0"/>
              <a:t>	</a:t>
            </a:r>
            <a:r>
              <a:rPr sz="2400" spc="-5" dirty="0">
                <a:latin typeface="Georgia"/>
                <a:cs typeface="Georgia"/>
              </a:rPr>
              <a:t>only approximately </a:t>
            </a:r>
            <a:r>
              <a:rPr sz="2400" b="1" spc="-5" dirty="0">
                <a:solidFill>
                  <a:srgbClr val="C00000"/>
                </a:solidFill>
                <a:latin typeface="Georgia"/>
                <a:cs typeface="Georgia"/>
              </a:rPr>
              <a:t>400,000 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are present by the </a:t>
            </a:r>
            <a:r>
              <a:rPr sz="2400" dirty="0">
                <a:latin typeface="Georgia"/>
                <a:cs typeface="Georgia"/>
              </a:rPr>
              <a:t>beginning </a:t>
            </a:r>
            <a:r>
              <a:rPr sz="2400" spc="-5" dirty="0">
                <a:latin typeface="Georgia"/>
                <a:cs typeface="Georgia"/>
              </a:rPr>
              <a:t>of  puberty,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fewer than 500 will  be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ovulated.</a:t>
            </a:r>
            <a:endParaRPr sz="2400" dirty="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800" y="1742735"/>
            <a:ext cx="3855085" cy="4791075"/>
            <a:chOff x="376491" y="1753831"/>
            <a:chExt cx="3855085" cy="4791075"/>
          </a:xfrm>
        </p:grpSpPr>
        <p:sp>
          <p:nvSpPr>
            <p:cNvPr id="6" name="object 6"/>
            <p:cNvSpPr/>
            <p:nvPr/>
          </p:nvSpPr>
          <p:spPr>
            <a:xfrm>
              <a:off x="395541" y="1772935"/>
              <a:ext cx="3775712" cy="47306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6016" y="1763356"/>
              <a:ext cx="3836035" cy="4772025"/>
            </a:xfrm>
            <a:custGeom>
              <a:avLst/>
              <a:gdLst/>
              <a:ahLst/>
              <a:cxnLst/>
              <a:rect l="l" t="t" r="r" b="b"/>
              <a:pathLst>
                <a:path w="3836035" h="4772025">
                  <a:moveTo>
                    <a:pt x="0" y="4771517"/>
                  </a:moveTo>
                  <a:lnTo>
                    <a:pt x="3835527" y="4771517"/>
                  </a:lnTo>
                  <a:lnTo>
                    <a:pt x="3835527" y="0"/>
                  </a:lnTo>
                  <a:lnTo>
                    <a:pt x="0" y="0"/>
                  </a:lnTo>
                  <a:lnTo>
                    <a:pt x="0" y="4771517"/>
                  </a:lnTo>
                  <a:close/>
                </a:path>
              </a:pathLst>
            </a:custGeom>
            <a:ln w="19050">
              <a:solidFill>
                <a:srgbClr val="DC58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813" y="838200"/>
            <a:ext cx="264478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4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40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puberty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813" y="1600200"/>
            <a:ext cx="7473315" cy="4509568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69265" marR="5080" indent="-457200">
              <a:spcBef>
                <a:spcPts val="765"/>
              </a:spcBef>
              <a:buClr>
                <a:srgbClr val="526CAF"/>
              </a:buClr>
              <a:buFont typeface="Arial" panose="020B0604020202020204" pitchFamily="34" charset="0"/>
              <a:buChar char="•"/>
              <a:tabLst>
                <a:tab pos="269240" algn="l"/>
                <a:tab pos="1033780" algn="l"/>
              </a:tabLst>
            </a:pPr>
            <a:r>
              <a:rPr sz="2800" spc="-10" dirty="0">
                <a:latin typeface="Georgia"/>
                <a:cs typeface="Georgia"/>
              </a:rPr>
              <a:t>Each </a:t>
            </a:r>
            <a:r>
              <a:rPr sz="2800" spc="-5" dirty="0">
                <a:latin typeface="Georgia"/>
                <a:cs typeface="Georgia"/>
              </a:rPr>
              <a:t>month, 15 to 20 follicles </a:t>
            </a:r>
            <a:r>
              <a:rPr sz="2800" spc="-10" dirty="0">
                <a:latin typeface="Georgia"/>
                <a:cs typeface="Georgia"/>
              </a:rPr>
              <a:t>begin </a:t>
            </a:r>
            <a:r>
              <a:rPr sz="2800" spc="-5" dirty="0">
                <a:latin typeface="Georgia"/>
                <a:cs typeface="Georgia"/>
              </a:rPr>
              <a:t>to </a:t>
            </a:r>
            <a:r>
              <a:rPr sz="2800" spc="-10" dirty="0">
                <a:latin typeface="Georgia"/>
                <a:cs typeface="Georgia"/>
              </a:rPr>
              <a:t>mature  </a:t>
            </a:r>
            <a:r>
              <a:rPr sz="2800" spc="-5" dirty="0" smtClean="0">
                <a:latin typeface="Georgia"/>
                <a:cs typeface="Georgia"/>
              </a:rPr>
              <a:t>and</a:t>
            </a:r>
            <a:r>
              <a:rPr lang="en-US" sz="2800" spc="-5" dirty="0" smtClean="0">
                <a:latin typeface="Georgia"/>
                <a:cs typeface="Georgia"/>
              </a:rPr>
              <a:t> </a:t>
            </a:r>
            <a:r>
              <a:rPr sz="2800" spc="-10" dirty="0" smtClean="0">
                <a:latin typeface="Georgia"/>
                <a:cs typeface="Georgia"/>
              </a:rPr>
              <a:t>passing </a:t>
            </a:r>
            <a:r>
              <a:rPr sz="2800" spc="-10" dirty="0">
                <a:latin typeface="Georgia"/>
                <a:cs typeface="Georgia"/>
              </a:rPr>
              <a:t>through three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stages:</a:t>
            </a:r>
            <a:endParaRPr sz="2800" dirty="0">
              <a:latin typeface="Georgia"/>
              <a:cs typeface="Georgia"/>
            </a:endParaRPr>
          </a:p>
          <a:p>
            <a:pPr marL="516890" indent="-504825">
              <a:buAutoNum type="arabicParenBoth"/>
              <a:tabLst>
                <a:tab pos="517525" algn="l"/>
              </a:tabLst>
            </a:pPr>
            <a:r>
              <a:rPr lang="en-US" sz="2800" spc="-10" dirty="0" smtClean="0">
                <a:latin typeface="Georgia"/>
                <a:cs typeface="Georgia"/>
              </a:rPr>
              <a:t>P</a:t>
            </a:r>
            <a:r>
              <a:rPr sz="2800" spc="-10" dirty="0" smtClean="0">
                <a:latin typeface="Georgia"/>
                <a:cs typeface="Georgia"/>
              </a:rPr>
              <a:t>rimary</a:t>
            </a:r>
            <a:r>
              <a:rPr lang="en-US" sz="2800" spc="-10" dirty="0" smtClean="0">
                <a:latin typeface="Georgia"/>
                <a:cs typeface="Georgia"/>
              </a:rPr>
              <a:t> (</a:t>
            </a:r>
            <a:r>
              <a:rPr lang="en-US" sz="2800" spc="-10" dirty="0" err="1" smtClean="0">
                <a:latin typeface="Georgia"/>
                <a:cs typeface="Georgia"/>
              </a:rPr>
              <a:t>Preantal</a:t>
            </a:r>
            <a:r>
              <a:rPr lang="en-US" sz="2800" spc="-10" dirty="0" smtClean="0">
                <a:latin typeface="Georgia"/>
                <a:cs typeface="Georgia"/>
              </a:rPr>
              <a:t>).</a:t>
            </a:r>
            <a:endParaRPr sz="2800" dirty="0">
              <a:latin typeface="Georgia"/>
              <a:cs typeface="Georgia"/>
            </a:endParaRPr>
          </a:p>
          <a:p>
            <a:pPr marL="561975" indent="-549910">
              <a:buAutoNum type="arabicParenBoth"/>
              <a:tabLst>
                <a:tab pos="562610" algn="l"/>
              </a:tabLst>
            </a:pPr>
            <a:r>
              <a:rPr lang="en-US" sz="2800" spc="-5" dirty="0" smtClean="0">
                <a:latin typeface="Georgia"/>
                <a:cs typeface="Georgia"/>
              </a:rPr>
              <a:t>S</a:t>
            </a:r>
            <a:r>
              <a:rPr sz="2800" spc="-5" dirty="0" smtClean="0">
                <a:latin typeface="Georgia"/>
                <a:cs typeface="Georgia"/>
              </a:rPr>
              <a:t>econdary </a:t>
            </a:r>
            <a:r>
              <a:rPr lang="en-US" sz="2800" spc="-5" dirty="0" smtClean="0">
                <a:latin typeface="Georgia"/>
                <a:cs typeface="Georgia"/>
              </a:rPr>
              <a:t>(A</a:t>
            </a:r>
            <a:r>
              <a:rPr sz="2800" spc="-5" dirty="0" smtClean="0">
                <a:latin typeface="Georgia"/>
                <a:cs typeface="Georgia"/>
              </a:rPr>
              <a:t>ntral</a:t>
            </a:r>
            <a:r>
              <a:rPr lang="en-US" sz="2800" spc="-5" dirty="0" smtClean="0">
                <a:latin typeface="Georgia"/>
                <a:cs typeface="Georgia"/>
              </a:rPr>
              <a:t>).</a:t>
            </a:r>
          </a:p>
          <a:p>
            <a:pPr marL="561975" indent="-549910">
              <a:buAutoNum type="arabicParenBoth"/>
              <a:tabLst>
                <a:tab pos="562610" algn="l"/>
              </a:tabLst>
            </a:pPr>
            <a:r>
              <a:rPr sz="2800" spc="-5" dirty="0" smtClean="0">
                <a:latin typeface="Georgia"/>
                <a:cs typeface="Georgia"/>
              </a:rPr>
              <a:t>Tertiary</a:t>
            </a:r>
            <a:r>
              <a:rPr lang="en-US" sz="2800" spc="-5" dirty="0" smtClean="0">
                <a:latin typeface="Georgia"/>
                <a:cs typeface="Georgia"/>
              </a:rPr>
              <a:t> </a:t>
            </a:r>
            <a:r>
              <a:rPr sz="2800" spc="-5" dirty="0" smtClean="0">
                <a:latin typeface="Georgia"/>
                <a:cs typeface="Georgia"/>
              </a:rPr>
              <a:t>or </a:t>
            </a:r>
            <a:r>
              <a:rPr sz="2800" spc="-5" dirty="0">
                <a:latin typeface="Georgia"/>
                <a:cs typeface="Georgia"/>
              </a:rPr>
              <a:t>mature vesicular </a:t>
            </a:r>
            <a:r>
              <a:rPr lang="en-US" sz="2800" spc="-5" dirty="0" smtClean="0">
                <a:latin typeface="Georgia"/>
                <a:cs typeface="Georgia"/>
              </a:rPr>
              <a:t>or </a:t>
            </a:r>
            <a:r>
              <a:rPr sz="2800" spc="-10" dirty="0" err="1" smtClean="0">
                <a:latin typeface="Georgia"/>
                <a:cs typeface="Georgia"/>
              </a:rPr>
              <a:t>Graafia</a:t>
            </a:r>
            <a:r>
              <a:rPr lang="en-US" sz="2800" spc="-10" dirty="0" err="1" smtClean="0">
                <a:latin typeface="Georgia"/>
                <a:cs typeface="Georgia"/>
              </a:rPr>
              <a:t>n</a:t>
            </a:r>
            <a:r>
              <a:rPr sz="2800" spc="-10" dirty="0" smtClean="0">
                <a:latin typeface="Georgia"/>
                <a:cs typeface="Georgia"/>
              </a:rPr>
              <a:t>  </a:t>
            </a:r>
            <a:r>
              <a:rPr sz="2800" spc="-5" dirty="0" smtClean="0">
                <a:latin typeface="Georgia"/>
                <a:cs typeface="Georgia"/>
              </a:rPr>
              <a:t>follicle</a:t>
            </a:r>
            <a:r>
              <a:rPr lang="en-US" sz="2800" spc="-5" dirty="0" smtClean="0">
                <a:latin typeface="Georgia"/>
                <a:cs typeface="Georgia"/>
              </a:rPr>
              <a:t> (</a:t>
            </a:r>
            <a:r>
              <a:rPr lang="en-US" sz="2800" spc="-5" dirty="0" err="1" smtClean="0">
                <a:latin typeface="Georgia"/>
                <a:cs typeface="Georgia"/>
              </a:rPr>
              <a:t>Preovulatory</a:t>
            </a:r>
            <a:r>
              <a:rPr lang="en-US" sz="2800" spc="-5" dirty="0" smtClean="0">
                <a:latin typeface="Georgia"/>
                <a:cs typeface="Georgia"/>
              </a:rPr>
              <a:t>)</a:t>
            </a:r>
            <a:r>
              <a:rPr sz="2800" spc="-5" dirty="0" smtClean="0">
                <a:latin typeface="Georgia"/>
                <a:cs typeface="Georgia"/>
              </a:rPr>
              <a:t>.</a:t>
            </a:r>
            <a:endParaRPr lang="en-US" sz="2800" spc="-5" dirty="0" smtClean="0">
              <a:latin typeface="Georgia"/>
              <a:cs typeface="Georgia"/>
            </a:endParaRPr>
          </a:p>
          <a:p>
            <a:pPr marL="268605" marR="701040" indent="-256540">
              <a:spcBef>
                <a:spcPts val="465"/>
              </a:spcBef>
              <a:buAutoNum type="arabicParenBoth"/>
              <a:tabLst>
                <a:tab pos="561340" algn="l"/>
                <a:tab pos="1998980" algn="l"/>
              </a:tabLst>
            </a:pPr>
            <a:endParaRPr sz="2800" dirty="0">
              <a:latin typeface="Georgia"/>
              <a:cs typeface="Georgia"/>
            </a:endParaRPr>
          </a:p>
          <a:p>
            <a:pPr marL="469265" marR="216535" indent="-457200">
              <a:spcBef>
                <a:spcPts val="295"/>
              </a:spcBef>
              <a:buClr>
                <a:srgbClr val="526CAF"/>
              </a:buClr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Under normal </a:t>
            </a:r>
            <a:r>
              <a:rPr sz="2800" spc="-10" dirty="0">
                <a:latin typeface="Georgia"/>
                <a:cs typeface="Georgia"/>
              </a:rPr>
              <a:t>conditions, </a:t>
            </a:r>
            <a:r>
              <a:rPr sz="2800" spc="-5" dirty="0">
                <a:latin typeface="Georgia"/>
                <a:cs typeface="Georgia"/>
              </a:rPr>
              <a:t>only one of these  follicles reaches full </a:t>
            </a:r>
            <a:r>
              <a:rPr sz="2800" spc="-10" dirty="0" smtClean="0">
                <a:latin typeface="Georgia"/>
                <a:cs typeface="Georgia"/>
              </a:rPr>
              <a:t>maturity </a:t>
            </a:r>
            <a:r>
              <a:rPr sz="2800" spc="-5" dirty="0">
                <a:latin typeface="Georgia"/>
                <a:cs typeface="Georgia"/>
              </a:rPr>
              <a:t>and </a:t>
            </a:r>
            <a:r>
              <a:rPr sz="2800" spc="-10" dirty="0">
                <a:latin typeface="Georgia"/>
                <a:cs typeface="Georgia"/>
              </a:rPr>
              <a:t>the others  </a:t>
            </a:r>
            <a:r>
              <a:rPr sz="2800" spc="-5" dirty="0">
                <a:latin typeface="Georgia"/>
                <a:cs typeface="Georgia"/>
              </a:rPr>
              <a:t>degenerate and </a:t>
            </a:r>
            <a:r>
              <a:rPr sz="2800" spc="-10" dirty="0">
                <a:latin typeface="Georgia"/>
                <a:cs typeface="Georgia"/>
              </a:rPr>
              <a:t>become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atretic.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580</Words>
  <Application>Microsoft Office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Algerian</vt:lpstr>
      <vt:lpstr>Andalus</vt:lpstr>
      <vt:lpstr>Arial</vt:lpstr>
      <vt:lpstr>Calibri</vt:lpstr>
      <vt:lpstr>Georgia</vt:lpstr>
      <vt:lpstr>Times New Roman</vt:lpstr>
      <vt:lpstr>Trebuchet MS</vt:lpstr>
      <vt:lpstr>Wingdings</vt:lpstr>
      <vt:lpstr>Office Theme</vt:lpstr>
      <vt:lpstr>GAMETOGENESIS OOGENESIS</vt:lpstr>
      <vt:lpstr>Objectives</vt:lpstr>
      <vt:lpstr>In preparation for fertilization, Germ cells undergo</vt:lpstr>
      <vt:lpstr>Gametogenesis</vt:lpstr>
      <vt:lpstr>Oogenesis</vt:lpstr>
      <vt:lpstr>Oogonia</vt:lpstr>
      <vt:lpstr>PowerPoint Presentation</vt:lpstr>
      <vt:lpstr>Maturation of the oocytes</vt:lpstr>
      <vt:lpstr>- At puberty</vt:lpstr>
      <vt:lpstr>Unilaminar Primary Follicle</vt:lpstr>
      <vt:lpstr>Multilaminar Primary Follicle</vt:lpstr>
      <vt:lpstr>Secondary (Antral) Follicles</vt:lpstr>
      <vt:lpstr>Tertiary Follicle</vt:lpstr>
      <vt:lpstr>  Maturation of the oocytes</vt:lpstr>
      <vt:lpstr>Maturation of the oocyte</vt:lpstr>
      <vt:lpstr>Ovulation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Gametogenesis</dc:title>
  <dc:creator>PC</dc:creator>
  <cp:lastModifiedBy>96477</cp:lastModifiedBy>
  <cp:revision>34</cp:revision>
  <dcterms:created xsi:type="dcterms:W3CDTF">2020-12-05T10:25:54Z</dcterms:created>
  <dcterms:modified xsi:type="dcterms:W3CDTF">2020-12-20T07:15:19Z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2020-12-05T00:00:00Z</vt:filetime>
  </property>
</Properties>
</file>